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66" r:id="rId18"/>
  </p:sldIdLst>
  <p:sldSz cx="14630400" cy="8229600"/>
  <p:notesSz cx="8229600" cy="14630400"/>
  <p:embeddedFontLst>
    <p:embeddedFont>
      <p:font typeface="Century" panose="02040604050505020304" pitchFamily="18" charset="0"/>
      <p:regular r:id="rId20"/>
    </p:embeddedFont>
    <p:embeddedFont>
      <p:font typeface="Merriweather" panose="00000500000000000000" pitchFamily="2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4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44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14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36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11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25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8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3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>
    <p:split orient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41272" y="3277508"/>
            <a:ext cx="11323953" cy="1539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4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CONSUMER GOODS</a:t>
            </a:r>
          </a:p>
          <a:p>
            <a:pPr marL="0" indent="0">
              <a:lnSpc>
                <a:spcPts val="8350"/>
              </a:lnSpc>
              <a:buNone/>
            </a:pPr>
            <a:r>
              <a:rPr lang="en-US" sz="4800" b="1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Ad_Hoc</a:t>
            </a:r>
            <a:r>
              <a:rPr lang="en-US" sz="4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Insights </a:t>
            </a:r>
            <a:endParaRPr lang="en-US" sz="4800" b="1" dirty="0"/>
          </a:p>
        </p:txBody>
      </p:sp>
      <p:sp>
        <p:nvSpPr>
          <p:cNvPr id="6" name="Text 3"/>
          <p:cNvSpPr/>
          <p:nvPr/>
        </p:nvSpPr>
        <p:spPr>
          <a:xfrm>
            <a:off x="1000125" y="6436948"/>
            <a:ext cx="122634" cy="108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6251656"/>
            <a:ext cx="1490543" cy="478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495F63B4-4145-82D8-256D-9DDCBB52076C}"/>
              </a:ext>
            </a:extLst>
          </p:cNvPr>
          <p:cNvSpPr/>
          <p:nvPr/>
        </p:nvSpPr>
        <p:spPr>
          <a:xfrm>
            <a:off x="12942809" y="6737680"/>
            <a:ext cx="1460958" cy="89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2000" b="1" dirty="0"/>
              <a:t>CREATED BY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308687-F53A-E457-FAF8-C57BF29E2F12}"/>
              </a:ext>
            </a:extLst>
          </p:cNvPr>
          <p:cNvSpPr/>
          <p:nvPr/>
        </p:nvSpPr>
        <p:spPr>
          <a:xfrm>
            <a:off x="12729411" y="7576156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D1A2D7-84CE-1465-9501-AE8ACD95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2" y="60591"/>
            <a:ext cx="526456" cy="5710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03BDFA-D69C-7CBA-67CE-F3002D142C44}"/>
              </a:ext>
            </a:extLst>
          </p:cNvPr>
          <p:cNvSpPr txBox="1"/>
          <p:nvPr/>
        </p:nvSpPr>
        <p:spPr>
          <a:xfrm>
            <a:off x="13235" y="580107"/>
            <a:ext cx="299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493AE-E78E-546E-2D68-5608BFBAED8F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A2BB9-593A-89CA-E7D1-3EAF10E0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3565" y="4707"/>
            <a:ext cx="816835" cy="816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6AD363-B6B8-F326-C695-07AE5EF3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7" y="60591"/>
            <a:ext cx="526456" cy="5710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5184B9-8F7F-08AA-5AF0-D4FDBA50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0330" y="4707"/>
            <a:ext cx="816835" cy="816835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9702D5D5-2B21-BBB0-9413-8B4E64E08AB6}"/>
              </a:ext>
            </a:extLst>
          </p:cNvPr>
          <p:cNvSpPr/>
          <p:nvPr/>
        </p:nvSpPr>
        <p:spPr>
          <a:xfrm>
            <a:off x="12729411" y="7063556"/>
            <a:ext cx="2430273" cy="890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2000" b="1" dirty="0"/>
              <a:t>V.ARUN KUMAR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B889D7-C4E6-EB46-0731-FED2FCA3A8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3708421" y="1539682"/>
            <a:ext cx="6990343" cy="46602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0A7AB6-7A58-5759-7AF7-3A9DCFB4AD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872859" y="3206555"/>
            <a:ext cx="1058779" cy="973277"/>
          </a:xfrm>
          <a:prstGeom prst="rect">
            <a:avLst/>
          </a:prstGeom>
        </p:spPr>
      </p:pic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-0.076 L 0.25282 -0.076 C 0.36448 -0.076 0.50217 -0.0409 0.50217 -0.01254 L 0.50217 0.051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5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1" grpId="0"/>
      <p:bldP spid="12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13422" y="63038"/>
            <a:ext cx="8986718" cy="638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Q4: Segment with Highest Increase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207742-591A-0DEB-A30E-A080BA6BF89F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3D684108-5C19-27DE-EA8F-B21D8BC6B385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A9E120B9-239D-27B2-86D6-95BE0291DBF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857C7F88-7266-71F0-CF0C-10788FA21491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Which segment had the most increase in unique products in 2021 vs 2020? The final output contains these fields, segment product_count_2020 product_count_2021 difference</a:t>
            </a:r>
            <a:endParaRPr lang="en-US" sz="19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3ED115-CF31-60E2-9BA3-FAF475A1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7" y="2962392"/>
            <a:ext cx="5458587" cy="20005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9F73F4-5CAC-1032-8434-4267890C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837" y="2081911"/>
            <a:ext cx="5611008" cy="3562847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B6B7DE37-01BB-44C8-A155-C1FE0F7F606B}"/>
              </a:ext>
            </a:extLst>
          </p:cNvPr>
          <p:cNvSpPr/>
          <p:nvPr/>
        </p:nvSpPr>
        <p:spPr>
          <a:xfrm>
            <a:off x="6503226" y="3617229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87AFD3-A8E4-4E35-48B7-63F2C7C9A0C8}"/>
              </a:ext>
            </a:extLst>
          </p:cNvPr>
          <p:cNvSpPr txBox="1"/>
          <p:nvPr/>
        </p:nvSpPr>
        <p:spPr>
          <a:xfrm>
            <a:off x="1314266" y="5616465"/>
            <a:ext cx="7315200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Segment Accessories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34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Difference</a:t>
            </a:r>
            <a:endParaRPr 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6D9494-6391-4E91-9261-A51759A1B115}"/>
              </a:ext>
            </a:extLst>
          </p:cNvPr>
          <p:cNvSpPr txBox="1"/>
          <p:nvPr/>
        </p:nvSpPr>
        <p:spPr>
          <a:xfrm>
            <a:off x="1314266" y="6336754"/>
            <a:ext cx="7315200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Last 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 Storage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Difference</a:t>
            </a:r>
            <a:endParaRPr lang="en-US" sz="18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8269C4-9FED-F348-9DF6-B89B05C8A4D3}"/>
              </a:ext>
            </a:extLst>
          </p:cNvPr>
          <p:cNvSpPr/>
          <p:nvPr/>
        </p:nvSpPr>
        <p:spPr>
          <a:xfrm>
            <a:off x="1158250" y="6506917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99AF99-728D-325B-492C-71F2C6173E8D}"/>
              </a:ext>
            </a:extLst>
          </p:cNvPr>
          <p:cNvSpPr/>
          <p:nvPr/>
        </p:nvSpPr>
        <p:spPr>
          <a:xfrm>
            <a:off x="1158250" y="5794697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  <p:bldP spid="28" grpId="0" animBg="1"/>
      <p:bldP spid="30" grpId="0"/>
      <p:bldP spid="32" grpId="0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0144" y="-57748"/>
            <a:ext cx="12817554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Q5: Highest &amp; Lowest Manufacturing Costs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115C92-59C0-283E-105B-726DB4A71850}"/>
              </a:ext>
            </a:extLst>
          </p:cNvPr>
          <p:cNvSpPr/>
          <p:nvPr/>
        </p:nvSpPr>
        <p:spPr>
          <a:xfrm>
            <a:off x="6503226" y="3617229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866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/>
              <a:t>Get the products that have the highest and lowest manufacturing costs. The final output should contain these fields, </a:t>
            </a:r>
            <a:r>
              <a:rPr lang="en-US" sz="2000" dirty="0" err="1"/>
              <a:t>product_code</a:t>
            </a:r>
            <a:r>
              <a:rPr lang="en-US" sz="2000" dirty="0"/>
              <a:t> product </a:t>
            </a:r>
            <a:r>
              <a:rPr lang="en-US" sz="2000" dirty="0" err="1"/>
              <a:t>manufacturing_cost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343990-2DC9-0E04-7A50-C40476D16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568"/>
          <a:stretch/>
        </p:blipFill>
        <p:spPr>
          <a:xfrm>
            <a:off x="1732316" y="3373430"/>
            <a:ext cx="4322780" cy="12131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6263E1-2F45-BFC3-045D-3CD6D29A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889" y="2165666"/>
            <a:ext cx="5687219" cy="3898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B93BD4-9C3D-55C5-B8F9-C1023B5B45FF}"/>
              </a:ext>
            </a:extLst>
          </p:cNvPr>
          <p:cNvSpPr txBox="1"/>
          <p:nvPr/>
        </p:nvSpPr>
        <p:spPr>
          <a:xfrm>
            <a:off x="1554017" y="6370010"/>
            <a:ext cx="7964904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 Computer 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has Highest Manufacturing Cost 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97FA50-B23C-1426-956E-592FF96CE59F}"/>
              </a:ext>
            </a:extLst>
          </p:cNvPr>
          <p:cNvSpPr txBox="1"/>
          <p:nvPr/>
        </p:nvSpPr>
        <p:spPr>
          <a:xfrm>
            <a:off x="1554017" y="7117522"/>
            <a:ext cx="7964904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Wired Mouse has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Lowes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 Manufacturing Cost </a:t>
            </a:r>
            <a:endParaRPr lang="en-US" sz="18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97E2571-4E22-CCC3-0CFE-72385AA0DF41}"/>
              </a:ext>
            </a:extLst>
          </p:cNvPr>
          <p:cNvSpPr/>
          <p:nvPr/>
        </p:nvSpPr>
        <p:spPr>
          <a:xfrm>
            <a:off x="1337001" y="7297094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E9D5C6-F753-92C1-1C4B-8C2688847DD1}"/>
              </a:ext>
            </a:extLst>
          </p:cNvPr>
          <p:cNvSpPr/>
          <p:nvPr/>
        </p:nvSpPr>
        <p:spPr>
          <a:xfrm>
            <a:off x="1326455" y="6507962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  <p:bldP spid="19" grpId="0"/>
      <p:bldP spid="23" grpId="0"/>
      <p:bldP spid="25" grpId="0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69499" y="29320"/>
            <a:ext cx="12817554" cy="80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Q6: Top 5 Indian Customers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1405307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0"/>
            <a:ext cx="11648604" cy="1327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115C92-59C0-283E-105B-726DB4A71850}"/>
              </a:ext>
            </a:extLst>
          </p:cNvPr>
          <p:cNvSpPr/>
          <p:nvPr/>
        </p:nvSpPr>
        <p:spPr>
          <a:xfrm>
            <a:off x="6379049" y="3945242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1253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000" dirty="0"/>
              <a:t>Generate a report which contains the top 5 customers who received an average high </a:t>
            </a:r>
            <a:r>
              <a:rPr lang="en-US" sz="2000" dirty="0" err="1"/>
              <a:t>pre_invoice_discount_pct</a:t>
            </a:r>
            <a:r>
              <a:rPr lang="en-US" sz="2000" dirty="0"/>
              <a:t> for the fiscal year 2021 and in the Indian market. The final output contains these fields, </a:t>
            </a:r>
            <a:r>
              <a:rPr lang="en-US" sz="2000" dirty="0" err="1"/>
              <a:t>customer_code</a:t>
            </a:r>
            <a:r>
              <a:rPr lang="en-US" sz="2000" dirty="0"/>
              <a:t> customer </a:t>
            </a:r>
            <a:r>
              <a:rPr lang="en-US" sz="2000" dirty="0" err="1"/>
              <a:t>average_discount_percentage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DA67A-58A9-494E-7577-CE8EFF32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61" y="2252732"/>
            <a:ext cx="6458851" cy="5010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7A1371-A207-EC94-103C-69F5145D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359" y="3392015"/>
            <a:ext cx="4706007" cy="1914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B75D5-865C-B478-1DA4-9D19E5A9B81B}"/>
              </a:ext>
            </a:extLst>
          </p:cNvPr>
          <p:cNvSpPr txBox="1"/>
          <p:nvPr/>
        </p:nvSpPr>
        <p:spPr>
          <a:xfrm>
            <a:off x="818148" y="6491316"/>
            <a:ext cx="8590546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Flipkart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has Highest Average Discount Percentage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3B902-126C-3BB8-1165-242F7CD1D1F5}"/>
              </a:ext>
            </a:extLst>
          </p:cNvPr>
          <p:cNvSpPr txBox="1"/>
          <p:nvPr/>
        </p:nvSpPr>
        <p:spPr>
          <a:xfrm>
            <a:off x="818148" y="7042783"/>
            <a:ext cx="8590546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Amazon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has Highest Average Discount Percentage</a:t>
            </a:r>
            <a:endParaRPr lang="en-US" sz="1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18EE93-1073-184C-0384-729C4FA72B0A}"/>
              </a:ext>
            </a:extLst>
          </p:cNvPr>
          <p:cNvSpPr/>
          <p:nvPr/>
        </p:nvSpPr>
        <p:spPr>
          <a:xfrm>
            <a:off x="660134" y="7180735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B00AAE-1E79-D60D-0314-EC222B849920}"/>
              </a:ext>
            </a:extLst>
          </p:cNvPr>
          <p:cNvSpPr/>
          <p:nvPr/>
        </p:nvSpPr>
        <p:spPr>
          <a:xfrm>
            <a:off x="679212" y="6629268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51249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  <p:bldP spid="19" grpId="0"/>
      <p:bldP spid="8" grpId="0"/>
      <p:bldP spid="10" grpId="0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0144" y="-57748"/>
            <a:ext cx="12817554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Q7: </a:t>
            </a:r>
            <a:r>
              <a:rPr lang="en-US" sz="3200" b="1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Atliq</a:t>
            </a: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Exclusive’s Gross Sales Amount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115C92-59C0-283E-105B-726DB4A71850}"/>
              </a:ext>
            </a:extLst>
          </p:cNvPr>
          <p:cNvSpPr/>
          <p:nvPr/>
        </p:nvSpPr>
        <p:spPr>
          <a:xfrm>
            <a:off x="6503226" y="3617229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1253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/>
              <a:t>Get the complete report of the Gross sales amount for the customer “</a:t>
            </a:r>
            <a:r>
              <a:rPr lang="en-US" sz="2000" dirty="0" err="1"/>
              <a:t>Atliq</a:t>
            </a:r>
            <a:r>
              <a:rPr lang="en-US" sz="2000" dirty="0"/>
              <a:t> Exclusive” for each month. This analysis helps to get an idea of low and high-performing months and take strategic decisions. The final report contains these columns: Month Year Gross sales Amount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0995F-B12F-F5D2-8A63-012DF2F7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55" y="3028568"/>
            <a:ext cx="4391638" cy="2486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8DE077-E58F-6E99-1B57-6FA93D7BE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090" y="2417684"/>
            <a:ext cx="8869013" cy="378195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D425AF2-9FB9-C491-EF32-E1217B3F0934}"/>
              </a:ext>
            </a:extLst>
          </p:cNvPr>
          <p:cNvSpPr/>
          <p:nvPr/>
        </p:nvSpPr>
        <p:spPr>
          <a:xfrm>
            <a:off x="4662293" y="4031122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DC00A-DD20-20BA-8D71-6A79F7B47D4A}"/>
              </a:ext>
            </a:extLst>
          </p:cNvPr>
          <p:cNvSpPr txBox="1"/>
          <p:nvPr/>
        </p:nvSpPr>
        <p:spPr>
          <a:xfrm>
            <a:off x="2342974" y="6517494"/>
            <a:ext cx="7964904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2020 November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</a:rPr>
              <a:t>Have Highest Gross Sales Amount with 32.25M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442BA-197C-D4AB-EC2F-EDE4846E2794}"/>
              </a:ext>
            </a:extLst>
          </p:cNvPr>
          <p:cNvSpPr txBox="1"/>
          <p:nvPr/>
        </p:nvSpPr>
        <p:spPr>
          <a:xfrm>
            <a:off x="2342974" y="7150443"/>
            <a:ext cx="7964904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2020 March 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</a:rPr>
              <a:t>Have Lowest Gross Sales Amount with 0.77M</a:t>
            </a:r>
            <a:endParaRPr lang="en-US" sz="1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6D43C5-32E6-6EB9-F566-9C27A9EC2B17}"/>
              </a:ext>
            </a:extLst>
          </p:cNvPr>
          <p:cNvSpPr/>
          <p:nvPr/>
        </p:nvSpPr>
        <p:spPr>
          <a:xfrm>
            <a:off x="2223807" y="7322284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B520EC-FD13-5415-2812-FECA67D9DD83}"/>
              </a:ext>
            </a:extLst>
          </p:cNvPr>
          <p:cNvSpPr/>
          <p:nvPr/>
        </p:nvSpPr>
        <p:spPr>
          <a:xfrm>
            <a:off x="2223807" y="6714708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54983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  <p:bldP spid="19" grpId="0"/>
      <p:bldP spid="5" grpId="0" animBg="1"/>
      <p:bldP spid="7" grpId="0"/>
      <p:bldP spid="11" grpId="0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0144" y="-57748"/>
            <a:ext cx="12817554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Q8: Total Sold Quantity by Quarter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866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400" b="1" u="sng" dirty="0">
                <a:latin typeface="Century" panose="02040604050505020304" pitchFamily="18" charset="0"/>
              </a:rPr>
              <a:t>.</a:t>
            </a:r>
            <a:r>
              <a:rPr lang="en-US" sz="2000" dirty="0"/>
              <a:t> In which quarter of 2020, got the maximum </a:t>
            </a:r>
            <a:r>
              <a:rPr lang="en-US" sz="2000" dirty="0" err="1"/>
              <a:t>total_sold_quantity</a:t>
            </a:r>
            <a:r>
              <a:rPr lang="en-US" sz="2000" dirty="0"/>
              <a:t>? The final output contains these fields sorted by the </a:t>
            </a:r>
            <a:r>
              <a:rPr lang="en-US" sz="2000" dirty="0" err="1"/>
              <a:t>total_sold_quantity</a:t>
            </a:r>
            <a:r>
              <a:rPr lang="en-US" sz="2000" dirty="0"/>
              <a:t>, Quarter </a:t>
            </a:r>
            <a:r>
              <a:rPr lang="en-US" sz="2000" dirty="0" err="1"/>
              <a:t>total_sold_quantity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08446-9073-FAE5-19F3-25D9D0F78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499" y="2175402"/>
            <a:ext cx="6071079" cy="50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40541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37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37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0144" y="-57748"/>
            <a:ext cx="12817554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Q9: Gross Sales Amount By Channel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866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/>
              <a:t>Which channel helped to bring more gross sales in the fiscal year 2021 and the percentage of contribution? The final output contains these fields, channel </a:t>
            </a:r>
            <a:r>
              <a:rPr lang="en-US" sz="2000" dirty="0" err="1"/>
              <a:t>gross_sales_mln</a:t>
            </a:r>
            <a:r>
              <a:rPr lang="en-US" sz="2000" dirty="0"/>
              <a:t> percentage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8DCBC-B3D9-1858-340D-31A4B913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09" y="2137067"/>
            <a:ext cx="7020905" cy="3955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498BF-91C7-A8FE-BDD4-1527151F179E}"/>
              </a:ext>
            </a:extLst>
          </p:cNvPr>
          <p:cNvSpPr txBox="1"/>
          <p:nvPr/>
        </p:nvSpPr>
        <p:spPr>
          <a:xfrm>
            <a:off x="1371601" y="6456575"/>
            <a:ext cx="8482262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Retailer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</a:rPr>
              <a:t> Have Highest Gross Sales Contribution 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1924.17M(73.22%)</a:t>
            </a:r>
            <a:endParaRPr lang="en-US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54F70-3CED-A77E-2F6E-1F5DAEF36842}"/>
              </a:ext>
            </a:extLst>
          </p:cNvPr>
          <p:cNvSpPr txBox="1"/>
          <p:nvPr/>
        </p:nvSpPr>
        <p:spPr>
          <a:xfrm>
            <a:off x="1369375" y="7098841"/>
            <a:ext cx="9579362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Distributer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</a:rPr>
              <a:t> Have Lowest Gross Sales Contribution 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</a:rPr>
              <a:t>297.18M(73.22%)</a:t>
            </a:r>
            <a:endParaRPr lang="en-US" sz="18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E29CBE-0619-C325-3B5D-8E9F81BF7192}"/>
              </a:ext>
            </a:extLst>
          </p:cNvPr>
          <p:cNvSpPr/>
          <p:nvPr/>
        </p:nvSpPr>
        <p:spPr>
          <a:xfrm>
            <a:off x="1141774" y="7276095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69A0D3-7053-F831-AD95-7672DAC08978}"/>
              </a:ext>
            </a:extLst>
          </p:cNvPr>
          <p:cNvSpPr/>
          <p:nvPr/>
        </p:nvSpPr>
        <p:spPr>
          <a:xfrm>
            <a:off x="1129074" y="6594527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87138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9" grpId="0"/>
      <p:bldP spid="6" grpId="0"/>
      <p:bldP spid="8" grpId="0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43701" y="26703"/>
            <a:ext cx="7429519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Q10: Top 3 Products by Division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8DD75A-73DC-D346-312F-2565D4D655D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529982F-55DE-BB69-8B30-93836DE9F4A1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E5AB1A9-6C32-625E-FD13-7AFBE4D1490D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57A662B-5708-0CF6-0C72-C6E78024A5EA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115C92-59C0-283E-105B-726DB4A71850}"/>
              </a:ext>
            </a:extLst>
          </p:cNvPr>
          <p:cNvSpPr/>
          <p:nvPr/>
        </p:nvSpPr>
        <p:spPr>
          <a:xfrm>
            <a:off x="6667336" y="3938105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50E2-1149-C8FD-A460-8F4331EE4DC6}"/>
              </a:ext>
            </a:extLst>
          </p:cNvPr>
          <p:cNvSpPr txBox="1"/>
          <p:nvPr/>
        </p:nvSpPr>
        <p:spPr>
          <a:xfrm>
            <a:off x="2155890" y="824470"/>
            <a:ext cx="11429999" cy="866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/>
              <a:t>Get the Top 3 products in each division that have a high </a:t>
            </a:r>
            <a:r>
              <a:rPr lang="en-US" sz="2000" dirty="0" err="1"/>
              <a:t>total_sold_quantity</a:t>
            </a:r>
            <a:r>
              <a:rPr lang="en-US" sz="2000" dirty="0"/>
              <a:t> in the </a:t>
            </a:r>
            <a:r>
              <a:rPr lang="en-US" sz="2000" dirty="0" err="1"/>
              <a:t>fiscal_year</a:t>
            </a:r>
            <a:r>
              <a:rPr lang="en-US" sz="2000" dirty="0"/>
              <a:t> 2021? The final output contains these fields, division </a:t>
            </a:r>
            <a:r>
              <a:rPr lang="en-US" sz="2000" dirty="0" err="1"/>
              <a:t>product_code</a:t>
            </a:r>
            <a:r>
              <a:rPr lang="en-US" sz="2000" dirty="0"/>
              <a:t> codebasics.io product </a:t>
            </a:r>
            <a:r>
              <a:rPr lang="en-US" sz="2000" dirty="0" err="1"/>
              <a:t>total_sold_quantity</a:t>
            </a:r>
            <a:r>
              <a:rPr lang="en-US" sz="2000" dirty="0"/>
              <a:t> </a:t>
            </a:r>
            <a:r>
              <a:rPr lang="en-US" sz="2000" dirty="0" err="1"/>
              <a:t>rank_order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566E3E-0229-CCA1-52B4-5ED99CDE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2" y="2845050"/>
            <a:ext cx="5967664" cy="2667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73A0B-A6DB-FDA5-BFC9-96465B90B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889" y="2279245"/>
            <a:ext cx="5258534" cy="425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1997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37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37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7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BCF2CF9-6085-04B2-ED66-110352FB5E2E}"/>
              </a:ext>
            </a:extLst>
          </p:cNvPr>
          <p:cNvSpPr txBox="1"/>
          <p:nvPr/>
        </p:nvSpPr>
        <p:spPr>
          <a:xfrm>
            <a:off x="5026580" y="3344490"/>
            <a:ext cx="4577247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entury" panose="02040604050505020304" pitchFamily="18" charset="0"/>
              </a:rPr>
              <a:t>  </a:t>
            </a:r>
            <a:r>
              <a:rPr lang="en-US" sz="5400" b="1" dirty="0">
                <a:latin typeface="Century" panose="02040604050505020304" pitchFamily="18" charset="0"/>
              </a:rPr>
              <a:t>Thank You</a:t>
            </a:r>
            <a:endParaRPr lang="en-US" sz="4000" b="1" dirty="0">
              <a:latin typeface="Century" panose="020406040505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35B14B-6497-6B8F-175E-31C628F1B2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884" y="914817"/>
            <a:ext cx="13920538" cy="67905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7F6DD7-D22E-930A-E72E-2FB37B49E4FB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E7EB8-A1F0-11BF-328B-5ECF61569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87" y="60591"/>
            <a:ext cx="526456" cy="571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A4D2D-2896-333C-4BC1-4E46F978DDFF}"/>
              </a:ext>
            </a:extLst>
          </p:cNvPr>
          <p:cNvSpPr txBox="1"/>
          <p:nvPr/>
        </p:nvSpPr>
        <p:spPr>
          <a:xfrm>
            <a:off x="92044" y="545485"/>
            <a:ext cx="191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760F0-2AE8-3CBC-2711-E0E6971FBA91}"/>
              </a:ext>
            </a:extLst>
          </p:cNvPr>
          <p:cNvSpPr txBox="1"/>
          <p:nvPr/>
        </p:nvSpPr>
        <p:spPr>
          <a:xfrm>
            <a:off x="616365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1E4B0-0F8A-D9A3-1DB1-036F71DA2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0330" y="4707"/>
            <a:ext cx="816835" cy="8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7353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097" y="530683"/>
            <a:ext cx="5548074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Agenda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67219" y="1479884"/>
            <a:ext cx="59411" cy="6364705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4" name="Shape 2"/>
          <p:cNvSpPr/>
          <p:nvPr/>
        </p:nvSpPr>
        <p:spPr>
          <a:xfrm>
            <a:off x="6384965" y="2755575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5" name="Shape 3"/>
          <p:cNvSpPr/>
          <p:nvPr/>
        </p:nvSpPr>
        <p:spPr>
          <a:xfrm>
            <a:off x="7083385" y="2535191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4358" y="2612462"/>
            <a:ext cx="14156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2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616080" y="2590924"/>
            <a:ext cx="257603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1281" y="2955005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the challenges faced by </a:t>
            </a:r>
            <a:r>
              <a:rPr lang="en-US" sz="1600" b="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b="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Hardwares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(Imaginary Company)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 leading computer hardware producer, and how data analysis can help solve them.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4155" y="3785823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10" name="Shape 8"/>
          <p:cNvSpPr/>
          <p:nvPr/>
        </p:nvSpPr>
        <p:spPr>
          <a:xfrm>
            <a:off x="7083385" y="3565438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1736" y="3642710"/>
            <a:ext cx="18692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3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448555" y="3647651"/>
            <a:ext cx="257603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48556" y="4029691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the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objective, focus, and data sources 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the analysis, including the specific datasets, data corrections, and hardware considerations.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84965" y="4812142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3385" y="4591757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7689" y="4669029"/>
            <a:ext cx="17490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4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683669" y="4651110"/>
            <a:ext cx="257603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Ad-Hoc-Requests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21281" y="5011572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a series of data analysis requests that simulate real-world inquiries from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stakeholders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highlighting the power of data to answer specific questions.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4155" y="5838461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3385" y="5618076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3044" y="5695348"/>
            <a:ext cx="20431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5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97348" y="5728998"/>
            <a:ext cx="271938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Showcase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448556" y="6037890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 a visual representation of the data insights, showcasing how data can be transformed into actionable information through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dashboards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84965" y="6864779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3385" y="6644395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0545" y="6721666"/>
            <a:ext cx="1891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6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654330" y="6742145"/>
            <a:ext cx="257603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21281" y="7064209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Conclude with key insights derived from the data analysis, offering practical recommendations for decision-making and future strategies.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D64882-08D9-47EB-979F-8472BFDF303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4086D-37C4-35FF-CFF2-DCED12DF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2" y="88516"/>
            <a:ext cx="526456" cy="5151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C01BB-CD49-94D7-47BB-B87AFEF2A5C5}"/>
              </a:ext>
            </a:extLst>
          </p:cNvPr>
          <p:cNvSpPr txBox="1"/>
          <p:nvPr/>
        </p:nvSpPr>
        <p:spPr>
          <a:xfrm>
            <a:off x="84223" y="613040"/>
            <a:ext cx="1900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BEAE7A-B739-71D2-6E13-54AE6C6810F3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124" name="Shape 3">
            <a:extLst>
              <a:ext uri="{FF2B5EF4-FFF2-40B4-BE49-F238E27FC236}">
                <a16:creationId xmlns:a16="http://schemas.microsoft.com/office/drawing/2014/main" id="{54C579D9-A61D-DDEA-4F56-CB3BF0C6E839}"/>
              </a:ext>
            </a:extLst>
          </p:cNvPr>
          <p:cNvSpPr/>
          <p:nvPr/>
        </p:nvSpPr>
        <p:spPr>
          <a:xfrm>
            <a:off x="7066716" y="1446960"/>
            <a:ext cx="463629" cy="463629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5" name="Text 4">
            <a:extLst>
              <a:ext uri="{FF2B5EF4-FFF2-40B4-BE49-F238E27FC236}">
                <a16:creationId xmlns:a16="http://schemas.microsoft.com/office/drawing/2014/main" id="{C4A26E43-D0CC-1974-34AE-0B6C6C409A88}"/>
              </a:ext>
            </a:extLst>
          </p:cNvPr>
          <p:cNvSpPr/>
          <p:nvPr/>
        </p:nvSpPr>
        <p:spPr>
          <a:xfrm>
            <a:off x="7227689" y="1524231"/>
            <a:ext cx="14156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</a:rPr>
              <a:t>1</a:t>
            </a:r>
            <a:endParaRPr lang="en-US" sz="2400" dirty="0"/>
          </a:p>
        </p:txBody>
      </p:sp>
      <p:sp>
        <p:nvSpPr>
          <p:cNvPr id="126" name="Shape 7">
            <a:extLst>
              <a:ext uri="{FF2B5EF4-FFF2-40B4-BE49-F238E27FC236}">
                <a16:creationId xmlns:a16="http://schemas.microsoft.com/office/drawing/2014/main" id="{32B01431-C705-EC24-1C64-D73B863872A4}"/>
              </a:ext>
            </a:extLst>
          </p:cNvPr>
          <p:cNvSpPr/>
          <p:nvPr/>
        </p:nvSpPr>
        <p:spPr>
          <a:xfrm>
            <a:off x="7510464" y="1655914"/>
            <a:ext cx="721281" cy="22860"/>
          </a:xfrm>
          <a:prstGeom prst="roundRect">
            <a:avLst>
              <a:gd name="adj" fmla="val 378632"/>
            </a:avLst>
          </a:prstGeom>
          <a:solidFill>
            <a:srgbClr val="E5BEB2"/>
          </a:solidFill>
          <a:ln/>
        </p:spPr>
      </p:sp>
      <p:sp>
        <p:nvSpPr>
          <p:cNvPr id="127" name="Text 10">
            <a:extLst>
              <a:ext uri="{FF2B5EF4-FFF2-40B4-BE49-F238E27FC236}">
                <a16:creationId xmlns:a16="http://schemas.microsoft.com/office/drawing/2014/main" id="{60BF5A75-18F8-7115-8F58-8B77507A63A7}"/>
              </a:ext>
            </a:extLst>
          </p:cNvPr>
          <p:cNvSpPr/>
          <p:nvPr/>
        </p:nvSpPr>
        <p:spPr>
          <a:xfrm>
            <a:off x="8372955" y="1547774"/>
            <a:ext cx="257603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Company Details</a:t>
            </a:r>
            <a:endParaRPr lang="en-US" sz="2000" dirty="0"/>
          </a:p>
        </p:txBody>
      </p:sp>
      <p:sp>
        <p:nvSpPr>
          <p:cNvPr id="128" name="Text 11">
            <a:extLst>
              <a:ext uri="{FF2B5EF4-FFF2-40B4-BE49-F238E27FC236}">
                <a16:creationId xmlns:a16="http://schemas.microsoft.com/office/drawing/2014/main" id="{B8EE8236-E8C2-B802-A78B-9E79E762B67F}"/>
              </a:ext>
            </a:extLst>
          </p:cNvPr>
          <p:cNvSpPr/>
          <p:nvPr/>
        </p:nvSpPr>
        <p:spPr>
          <a:xfrm>
            <a:off x="8372955" y="1958897"/>
            <a:ext cx="5460563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 </a:t>
            </a:r>
            <a:r>
              <a:rPr lang="en-US" sz="1600" b="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b="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Hardwares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Company Details</a:t>
            </a:r>
            <a:endParaRPr lang="en-US" sz="1600" dirty="0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1" grpId="0"/>
      <p:bldP spid="32" grpId="0"/>
      <p:bldP spid="125" grpId="0" animBg="1"/>
      <p:bldP spid="127" grpId="0" animBg="1"/>
      <p:bldP spid="1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2281" y="565306"/>
            <a:ext cx="5548074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Company Details</a:t>
            </a:r>
            <a:endParaRPr lang="en-US" sz="40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D64882-08D9-47EB-979F-8472BFDF303D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4086D-37C4-35FF-CFF2-DCED12DF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2" y="88516"/>
            <a:ext cx="526456" cy="5151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C01BB-CD49-94D7-47BB-B87AFEF2A5C5}"/>
              </a:ext>
            </a:extLst>
          </p:cNvPr>
          <p:cNvSpPr txBox="1"/>
          <p:nvPr/>
        </p:nvSpPr>
        <p:spPr>
          <a:xfrm>
            <a:off x="84223" y="613040"/>
            <a:ext cx="1900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BEAE7A-B739-71D2-6E13-54AE6C6810F3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1EB300-AF12-A8D1-D923-CDEA9ACC9945}"/>
              </a:ext>
            </a:extLst>
          </p:cNvPr>
          <p:cNvSpPr txBox="1"/>
          <p:nvPr/>
        </p:nvSpPr>
        <p:spPr>
          <a:xfrm>
            <a:off x="1985211" y="1443789"/>
            <a:ext cx="12174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AtliQ</a:t>
            </a:r>
            <a:r>
              <a:rPr lang="en-US" sz="2400" dirty="0"/>
              <a:t> </a:t>
            </a:r>
            <a:r>
              <a:rPr lang="en-US" sz="2400" dirty="0" err="1"/>
              <a:t>Harwares</a:t>
            </a:r>
            <a:r>
              <a:rPr lang="en-US" sz="2400" dirty="0"/>
              <a:t>(Imaginary Company) Is a Computer Hardware and Accessories Manufacture</a:t>
            </a:r>
          </a:p>
          <a:p>
            <a:endParaRPr lang="en-US" sz="2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AF19DAB-B672-7E80-8D8F-8D83FEC17E21}"/>
              </a:ext>
            </a:extLst>
          </p:cNvPr>
          <p:cNvSpPr txBox="1"/>
          <p:nvPr/>
        </p:nvSpPr>
        <p:spPr>
          <a:xfrm>
            <a:off x="1521773" y="3525033"/>
            <a:ext cx="20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FISCAL YEAR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0DC98F2-B995-0EC0-B72F-92CA0043264A}"/>
              </a:ext>
            </a:extLst>
          </p:cNvPr>
          <p:cNvSpPr txBox="1"/>
          <p:nvPr/>
        </p:nvSpPr>
        <p:spPr>
          <a:xfrm>
            <a:off x="1506400" y="4002619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FC6142C-3EA8-CE76-6B57-18F0FB884028}"/>
              </a:ext>
            </a:extLst>
          </p:cNvPr>
          <p:cNvSpPr txBox="1"/>
          <p:nvPr/>
        </p:nvSpPr>
        <p:spPr>
          <a:xfrm>
            <a:off x="487728" y="5318916"/>
            <a:ext cx="40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SEPTEMBER(2020)-AUGUST(2021)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5B24DB2-97EC-B8A4-6326-7DBD6A7AAA4A}"/>
              </a:ext>
            </a:extLst>
          </p:cNvPr>
          <p:cNvSpPr txBox="1"/>
          <p:nvPr/>
        </p:nvSpPr>
        <p:spPr>
          <a:xfrm>
            <a:off x="1506400" y="4996172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FY_2021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104F550-A59D-F95C-4FB4-1E74F82162AC}"/>
              </a:ext>
            </a:extLst>
          </p:cNvPr>
          <p:cNvSpPr/>
          <p:nvPr/>
        </p:nvSpPr>
        <p:spPr>
          <a:xfrm>
            <a:off x="964978" y="4059130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D1BFD7-6E49-5257-19D8-74D5CE28625F}"/>
              </a:ext>
            </a:extLst>
          </p:cNvPr>
          <p:cNvSpPr/>
          <p:nvPr/>
        </p:nvSpPr>
        <p:spPr>
          <a:xfrm>
            <a:off x="914399" y="5068782"/>
            <a:ext cx="3128211" cy="65499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027EE8D-521C-471D-E1F8-AD48139A3D73}"/>
              </a:ext>
            </a:extLst>
          </p:cNvPr>
          <p:cNvCxnSpPr/>
          <p:nvPr/>
        </p:nvCxnSpPr>
        <p:spPr>
          <a:xfrm>
            <a:off x="4740442" y="3334980"/>
            <a:ext cx="0" cy="369146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C24444D-5389-15D3-73D0-78603FF0C642}"/>
              </a:ext>
            </a:extLst>
          </p:cNvPr>
          <p:cNvSpPr txBox="1"/>
          <p:nvPr/>
        </p:nvSpPr>
        <p:spPr>
          <a:xfrm>
            <a:off x="9080797" y="3414643"/>
            <a:ext cx="3053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ATLIQ’S PRODUCTS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A929B7-EC47-8940-1C1E-8538CC411832}"/>
              </a:ext>
            </a:extLst>
          </p:cNvPr>
          <p:cNvSpPr txBox="1"/>
          <p:nvPr/>
        </p:nvSpPr>
        <p:spPr>
          <a:xfrm>
            <a:off x="559917" y="4322159"/>
            <a:ext cx="408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SEPTEMBER(2019)-AUGUST(2020)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A45A088C-4785-8B5C-0466-B59B6578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233" y="3755865"/>
            <a:ext cx="2762250" cy="3390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2E53148-F757-56DB-E7BC-2B9F6CDBA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752" y="3876308"/>
            <a:ext cx="2314575" cy="394335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F378CCA-48E0-5DA6-069E-D851F81CD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621" y="3923926"/>
            <a:ext cx="21812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66395"/>
      </p:ext>
    </p:extLst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/>
      <p:bldP spid="32" grpId="0"/>
      <p:bldP spid="99" grpId="0"/>
      <p:bldP spid="100" grpId="0"/>
      <p:bldP spid="101" grpId="0"/>
      <p:bldP spid="102" grpId="0"/>
      <p:bldP spid="103" grpId="0"/>
      <p:bldP spid="104" grpId="0" animBg="1"/>
      <p:bldP spid="105" grpId="0" animBg="1"/>
      <p:bldP spid="110" grpId="0"/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41300"/>
            <a:ext cx="5184696" cy="7556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16599" y="710843"/>
            <a:ext cx="5184696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805" y="1826062"/>
            <a:ext cx="466606" cy="46660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7849" y="1903809"/>
            <a:ext cx="14251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9699" y="1826062"/>
            <a:ext cx="296060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Data-Driven Decisions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9699" y="2274451"/>
            <a:ext cx="701849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 Hardwares, a leading computer hardware producer,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lacks the necessary data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insights to make informed, timely decisions.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5805" y="3378637"/>
            <a:ext cx="466606" cy="46660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4989" y="3456384"/>
            <a:ext cx="18823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399699" y="3378637"/>
            <a:ext cx="412801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Expanding Data Analytics Team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399699" y="3827026"/>
            <a:ext cx="701849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 plans to expand its data analytics team by hiring junior data analysts skilled in both technical and soft skills.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5805" y="4931212"/>
            <a:ext cx="466606" cy="46660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1061" y="5008959"/>
            <a:ext cx="17609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9699" y="4931212"/>
            <a:ext cx="259234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Challenge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9699" y="5379601"/>
            <a:ext cx="701849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Tony Sharma, the data analytics director, designed a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challenge 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assess both technical and soft skills in potential candidates.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5805" y="6483787"/>
            <a:ext cx="466606" cy="466606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6298" y="6561534"/>
            <a:ext cx="20562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399699" y="6483787"/>
            <a:ext cx="261223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Role of Data Analyst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399699" y="6932175"/>
            <a:ext cx="7018496" cy="756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a Data Analyst I will take on the role of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Junior Data Analyst Peter Pandey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examine data to uncover significate insights and explore themes.</a:t>
            </a:r>
          </a:p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6BD742-3C5B-45AD-98E0-CFCD347CA0A8}"/>
              </a:ext>
            </a:extLst>
          </p:cNvPr>
          <p:cNvSpPr/>
          <p:nvPr/>
        </p:nvSpPr>
        <p:spPr>
          <a:xfrm>
            <a:off x="12729411" y="7797800"/>
            <a:ext cx="1887754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E4DAED-0F4B-EE82-A8A7-8AB8B36C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2" y="88516"/>
            <a:ext cx="526456" cy="5151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C033F5-8B11-CD64-7AC9-6B74B24854E4}"/>
              </a:ext>
            </a:extLst>
          </p:cNvPr>
          <p:cNvSpPr txBox="1"/>
          <p:nvPr/>
        </p:nvSpPr>
        <p:spPr>
          <a:xfrm>
            <a:off x="84222" y="613040"/>
            <a:ext cx="185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17D93-67AE-91FB-3134-60309CA858E7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TLIQ</a:t>
            </a:r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35" y="-1011"/>
            <a:ext cx="14630400" cy="22900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152" y="2941201"/>
            <a:ext cx="4580096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1152" y="3788450"/>
            <a:ext cx="6582489" cy="1950006"/>
          </a:xfrm>
          <a:prstGeom prst="roundRect">
            <a:avLst>
              <a:gd name="adj" fmla="val 394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1890" y="3979188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1890" y="4375190"/>
            <a:ext cx="620101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a comprehensive analysis of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Atliq Hardwares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 datasets to uncover key insights and support data-driven decision making.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406759" y="3788450"/>
            <a:ext cx="6582489" cy="1950006"/>
          </a:xfrm>
          <a:prstGeom prst="roundRect">
            <a:avLst>
              <a:gd name="adj" fmla="val 394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97497" y="3979188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97497" y="4375190"/>
            <a:ext cx="6201013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analysis focuses on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fact_forecast_monthly, fact_sales_monthly, post_invoice_deduction, and pre_invoice_deduction datasets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with a focus on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customer, market, product, manufacturing cost, and gross price data.</a:t>
            </a:r>
            <a:endParaRPr lang="en-US" sz="1400" b="1" dirty="0"/>
          </a:p>
        </p:txBody>
      </p:sp>
      <p:sp>
        <p:nvSpPr>
          <p:cNvPr id="10" name="Shape 7"/>
          <p:cNvSpPr/>
          <p:nvPr/>
        </p:nvSpPr>
        <p:spPr>
          <a:xfrm>
            <a:off x="641152" y="5921573"/>
            <a:ext cx="6582489" cy="1656874"/>
          </a:xfrm>
          <a:prstGeom prst="roundRect">
            <a:avLst>
              <a:gd name="adj" fmla="val 464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1890" y="6112312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Sets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31890" y="6508313"/>
            <a:ext cx="6201013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the ad-hoc requests, providing outputs based on the datasets mentioned above, focusing on providing detailed information about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customer, market, product, manufacturing cost, and gross price.</a:t>
            </a:r>
            <a:endParaRPr lang="en-US" sz="1400" b="1" dirty="0"/>
          </a:p>
        </p:txBody>
      </p:sp>
      <p:sp>
        <p:nvSpPr>
          <p:cNvPr id="13" name="Shape 10"/>
          <p:cNvSpPr/>
          <p:nvPr/>
        </p:nvSpPr>
        <p:spPr>
          <a:xfrm>
            <a:off x="7406759" y="5921573"/>
            <a:ext cx="6582489" cy="1656874"/>
          </a:xfrm>
          <a:prstGeom prst="roundRect">
            <a:avLst>
              <a:gd name="adj" fmla="val 464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97497" y="6112312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Corrections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597497" y="6508313"/>
            <a:ext cx="6201013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data quality by removing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leading and trailing spaces 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addressing duplicate data entries or names, enhancing data consistency and reliability.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8872E6-F13C-BDAF-27C8-B8747F938137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76A1C4-48D6-3D8B-4779-62FC3C087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2" y="88516"/>
            <a:ext cx="526456" cy="5151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BA0588-0AB7-769A-5834-D3E2EB8AEB74}"/>
              </a:ext>
            </a:extLst>
          </p:cNvPr>
          <p:cNvSpPr txBox="1"/>
          <p:nvPr/>
        </p:nvSpPr>
        <p:spPr>
          <a:xfrm>
            <a:off x="84223" y="613040"/>
            <a:ext cx="1876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HARDWARES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11826-2598-3156-3793-5ECD5A7FCACB}"/>
              </a:ext>
            </a:extLst>
          </p:cNvPr>
          <p:cNvSpPr txBox="1"/>
          <p:nvPr/>
        </p:nvSpPr>
        <p:spPr>
          <a:xfrm>
            <a:off x="629600" y="305328"/>
            <a:ext cx="113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TLIQ</a:t>
            </a:r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7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37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7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37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37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37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37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513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Ad-Hoc-Requests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409313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ad-hoc requests are a </a:t>
            </a:r>
            <a:r>
              <a:rPr lang="en-US" sz="19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series of questions that simulate real-world data analysis scenarios</a:t>
            </a: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These questions will help us understand the data and extract valuable insights.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5C171-4CE9-B9BA-4B7C-6769F211C44E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87679" y="122610"/>
            <a:ext cx="7255042" cy="876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Q1: Atliq Exclusive's Markets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1044511" y="847425"/>
            <a:ext cx="12827900" cy="584333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4219" y="90750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223807" y="912646"/>
            <a:ext cx="1164860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the list of markets in which customer "Atliq Exclusive" operates its business in the APAC region.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39FFF-79BD-76FF-6E7C-9CE050C06632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4EF4A-282B-B6B9-86B8-B7C39DD5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3" y="2998272"/>
            <a:ext cx="1625931" cy="3251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C8B2F-2B5D-A1CB-F4D2-FA8F5063D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064" y="1723436"/>
            <a:ext cx="10707594" cy="580153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B0014E1-21C6-EBE7-C5A6-943E5E3E5408}"/>
              </a:ext>
            </a:extLst>
          </p:cNvPr>
          <p:cNvSpPr/>
          <p:nvPr/>
        </p:nvSpPr>
        <p:spPr>
          <a:xfrm>
            <a:off x="1987184" y="4403558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37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37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7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67395" y="114538"/>
            <a:ext cx="875347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Q2: Unique Product Increase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191996" y="6066667"/>
            <a:ext cx="3799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Unique Products in 2020</a:t>
            </a: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-245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1174219" y="6728821"/>
            <a:ext cx="373761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Unique Products in 2021</a:t>
            </a: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-334</a:t>
            </a:r>
            <a:endParaRPr lang="en-US" sz="2000" b="1" dirty="0"/>
          </a:p>
        </p:txBody>
      </p:sp>
      <p:sp>
        <p:nvSpPr>
          <p:cNvPr id="7" name="Text 5"/>
          <p:cNvSpPr/>
          <p:nvPr/>
        </p:nvSpPr>
        <p:spPr>
          <a:xfrm>
            <a:off x="1174219" y="738217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Percentage Change</a:t>
            </a:r>
            <a:r>
              <a:rPr lang="en-US" sz="20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-36.33%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0E050F-E1EA-BDAD-76B9-57A3E61DF2A4}"/>
              </a:ext>
            </a:extLst>
          </p:cNvPr>
          <p:cNvSpPr/>
          <p:nvPr/>
        </p:nvSpPr>
        <p:spPr>
          <a:xfrm>
            <a:off x="12729411" y="762071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3528FF-BE78-39A3-8E0F-7E62B013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85" y="3504164"/>
            <a:ext cx="4929763" cy="1140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B7BACB-DA54-F75B-1244-6618DFDBA6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13"/>
          <a:stretch/>
        </p:blipFill>
        <p:spPr>
          <a:xfrm>
            <a:off x="7458461" y="2274042"/>
            <a:ext cx="4191959" cy="3958316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104A0CE8-A485-EA05-9C78-82436A46547B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85E33E07-91C1-11E2-9DDF-DF5FA9220697}"/>
              </a:ext>
            </a:extLst>
          </p:cNvPr>
          <p:cNvSpPr/>
          <p:nvPr/>
        </p:nvSpPr>
        <p:spPr>
          <a:xfrm>
            <a:off x="1174219" y="90750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525F7FE2-105B-63AA-A3BB-841124126AAF}"/>
              </a:ext>
            </a:extLst>
          </p:cNvPr>
          <p:cNvSpPr/>
          <p:nvPr/>
        </p:nvSpPr>
        <p:spPr>
          <a:xfrm>
            <a:off x="2223807" y="912646"/>
            <a:ext cx="1164860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What is the percentage of unique product increase in 2021 vs. 2020? The final output contains these fields, unique_products_2020 unique_products_2021 </a:t>
            </a:r>
            <a:r>
              <a:rPr lang="en-US" sz="2000" dirty="0" err="1"/>
              <a:t>percentage_chg</a:t>
            </a:r>
            <a:endParaRPr lang="en-US" sz="19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2FB0554-0A39-C06A-B56A-63C7A117F966}"/>
              </a:ext>
            </a:extLst>
          </p:cNvPr>
          <p:cNvSpPr/>
          <p:nvPr/>
        </p:nvSpPr>
        <p:spPr>
          <a:xfrm>
            <a:off x="6337233" y="3948711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EA8064-5033-0B95-5272-3FB969D8699E}"/>
              </a:ext>
            </a:extLst>
          </p:cNvPr>
          <p:cNvSpPr/>
          <p:nvPr/>
        </p:nvSpPr>
        <p:spPr>
          <a:xfrm>
            <a:off x="901244" y="6149512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BFBF6A-4264-3CF9-3CB1-0EC69A976555}"/>
              </a:ext>
            </a:extLst>
          </p:cNvPr>
          <p:cNvSpPr/>
          <p:nvPr/>
        </p:nvSpPr>
        <p:spPr>
          <a:xfrm>
            <a:off x="904033" y="7492210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E6701B-E578-09C1-3223-9CDD9B0600D7}"/>
              </a:ext>
            </a:extLst>
          </p:cNvPr>
          <p:cNvSpPr/>
          <p:nvPr/>
        </p:nvSpPr>
        <p:spPr>
          <a:xfrm>
            <a:off x="896550" y="6838856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06516" y="-3184"/>
            <a:ext cx="6617367" cy="96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Q3: Product Counts by Segment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4562CD-399D-8DBE-4FCA-2659E8270FC2}"/>
              </a:ext>
            </a:extLst>
          </p:cNvPr>
          <p:cNvSpPr/>
          <p:nvPr/>
        </p:nvSpPr>
        <p:spPr>
          <a:xfrm>
            <a:off x="12742646" y="7605474"/>
            <a:ext cx="1887754" cy="608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325898D6-BA0F-8853-CD1E-5A9421316CEF}"/>
              </a:ext>
            </a:extLst>
          </p:cNvPr>
          <p:cNvSpPr/>
          <p:nvPr/>
        </p:nvSpPr>
        <p:spPr>
          <a:xfrm>
            <a:off x="1044511" y="847425"/>
            <a:ext cx="12827900" cy="981375"/>
          </a:xfrm>
          <a:prstGeom prst="roundRect">
            <a:avLst>
              <a:gd name="adj" fmla="val 4475"/>
            </a:avLst>
          </a:prstGeom>
          <a:noFill/>
          <a:ln w="15240">
            <a:solidFill>
              <a:schemeClr val="bg2">
                <a:lumMod val="25000"/>
                <a:alpha val="8000"/>
              </a:schemeClr>
            </a:solidFill>
            <a:prstDash val="solid"/>
          </a:ln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D8341559-D2CD-B044-C902-091D94B8B802}"/>
              </a:ext>
            </a:extLst>
          </p:cNvPr>
          <p:cNvSpPr/>
          <p:nvPr/>
        </p:nvSpPr>
        <p:spPr>
          <a:xfrm>
            <a:off x="1174219" y="861828"/>
            <a:ext cx="3195280" cy="36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Request:</a:t>
            </a:r>
            <a:endParaRPr lang="en-US" sz="19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35DE6E39-DD12-5A75-918A-F42060EB6948}"/>
              </a:ext>
            </a:extLst>
          </p:cNvPr>
          <p:cNvSpPr/>
          <p:nvPr/>
        </p:nvSpPr>
        <p:spPr>
          <a:xfrm>
            <a:off x="2223807" y="838101"/>
            <a:ext cx="11648604" cy="925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Provide a report with all the unique product counts for each segment and sort them in descending order of product counts. The final output contains 2 fields, segment </a:t>
            </a:r>
            <a:r>
              <a:rPr lang="en-US" sz="2000" dirty="0" err="1"/>
              <a:t>product_count</a:t>
            </a:r>
            <a:endParaRPr lang="en-US" sz="19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856D17-58D1-2CFE-F311-C59D129B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43" y="2952415"/>
            <a:ext cx="2362530" cy="18004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11EB32-B0AE-9A72-F0FB-BE5F91098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818" y="2103409"/>
            <a:ext cx="5420203" cy="3723076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D449B139-300E-DB6C-8F21-1223B1128470}"/>
              </a:ext>
            </a:extLst>
          </p:cNvPr>
          <p:cNvSpPr/>
          <p:nvPr/>
        </p:nvSpPr>
        <p:spPr>
          <a:xfrm>
            <a:off x="5603639" y="3724316"/>
            <a:ext cx="768047" cy="481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D87501-7F47-13C8-5789-96A4D24BFFA0}"/>
              </a:ext>
            </a:extLst>
          </p:cNvPr>
          <p:cNvSpPr txBox="1"/>
          <p:nvPr/>
        </p:nvSpPr>
        <p:spPr>
          <a:xfrm>
            <a:off x="1946039" y="6119823"/>
            <a:ext cx="7315200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Segment Noteboo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 with 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129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Products</a:t>
            </a:r>
            <a:endParaRPr lang="en-US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F31DD-A481-E2C6-F5CA-F1201236F301}"/>
              </a:ext>
            </a:extLst>
          </p:cNvPr>
          <p:cNvSpPr txBox="1"/>
          <p:nvPr/>
        </p:nvSpPr>
        <p:spPr>
          <a:xfrm>
            <a:off x="1946039" y="6838856"/>
            <a:ext cx="7315200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Last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800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Sehment</a:t>
            </a:r>
            <a:r>
              <a:rPr lang="en-US" sz="1800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Networking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</a:t>
            </a: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9 </a:t>
            </a:r>
            <a:r>
              <a:rPr lang="en-US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Products</a:t>
            </a:r>
            <a:endParaRPr lang="en-US" sz="1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3F9DB0-6468-9297-B390-3A36CA8AA18E}"/>
              </a:ext>
            </a:extLst>
          </p:cNvPr>
          <p:cNvSpPr/>
          <p:nvPr/>
        </p:nvSpPr>
        <p:spPr>
          <a:xfrm>
            <a:off x="1745554" y="7004547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1C71-8CE2-E193-FF79-1C8C9516E24D}"/>
              </a:ext>
            </a:extLst>
          </p:cNvPr>
          <p:cNvSpPr/>
          <p:nvPr/>
        </p:nvSpPr>
        <p:spPr>
          <a:xfrm>
            <a:off x="1745555" y="6268842"/>
            <a:ext cx="93791" cy="16569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27" grpId="0" animBg="1"/>
      <p:bldP spid="29" grpId="0"/>
      <p:bldP spid="31" grpId="0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1038</Words>
  <Application>Microsoft Office PowerPoint</Application>
  <PresentationFormat>Custom</PresentationFormat>
  <Paragraphs>131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Merriweather</vt:lpstr>
      <vt:lpstr>Open Sans</vt:lpstr>
      <vt:lpstr>Century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VADLAMUDI ARUN KUMAR</cp:lastModifiedBy>
  <cp:revision>24</cp:revision>
  <dcterms:created xsi:type="dcterms:W3CDTF">2024-09-08T06:40:35Z</dcterms:created>
  <dcterms:modified xsi:type="dcterms:W3CDTF">2024-09-10T01:54:02Z</dcterms:modified>
</cp:coreProperties>
</file>